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35763" cy="9869488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18/09/1443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18/09/1443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18/09/1443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18/09/1443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PT - Parathyroid Glands: PowerPoint Presentation, free download - ID:1651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340768"/>
            <a:ext cx="7104000" cy="5328000"/>
          </a:xfrm>
          <a:prstGeom prst="rect">
            <a:avLst/>
          </a:prstGeom>
          <a:noFill/>
        </p:spPr>
      </p:pic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C00000"/>
                </a:solidFill>
                <a:latin typeface="Forte" pitchFamily="66" charset="0"/>
              </a:rPr>
              <a:t>Prof. Dr. </a:t>
            </a:r>
            <a:r>
              <a:rPr lang="en-GB" sz="2400" dirty="0" err="1" smtClean="0">
                <a:solidFill>
                  <a:srgbClr val="C00000"/>
                </a:solidFill>
                <a:latin typeface="Forte" pitchFamily="66" charset="0"/>
              </a:rPr>
              <a:t>Muna</a:t>
            </a:r>
            <a:r>
              <a:rPr lang="en-GB" sz="2400" dirty="0" smtClean="0">
                <a:solidFill>
                  <a:srgbClr val="C00000"/>
                </a:solidFill>
                <a:latin typeface="Forte" pitchFamily="66" charset="0"/>
              </a:rPr>
              <a:t> H. AL-</a:t>
            </a:r>
            <a:r>
              <a:rPr lang="en-GB" sz="2400" dirty="0" err="1" smtClean="0">
                <a:solidFill>
                  <a:srgbClr val="C00000"/>
                </a:solidFill>
                <a:latin typeface="Forte" pitchFamily="66" charset="0"/>
              </a:rPr>
              <a:t>Saeed</a:t>
            </a:r>
            <a:endParaRPr lang="ar-IQ" sz="2400" dirty="0">
              <a:solidFill>
                <a:srgbClr val="C00000"/>
              </a:solidFill>
              <a:latin typeface="Forte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836712"/>
            <a:ext cx="874846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0" fontAlgn="base"/>
            <a:r>
              <a:rPr lang="en-US" sz="2000" b="1" dirty="0" smtClean="0">
                <a:cs typeface="+mj-cs"/>
              </a:rPr>
              <a:t>Disorders of the Parathyroid Glands:</a:t>
            </a:r>
          </a:p>
          <a:p>
            <a:pPr algn="justLow" rtl="0" fontAlgn="base"/>
            <a:r>
              <a:rPr lang="en-US" sz="2000" dirty="0" smtClean="0">
                <a:cs typeface="+mj-cs"/>
              </a:rPr>
              <a:t>Disorders of the Parathyroid Glands These hormones regulate the flow of minerals in and out of the extracellular fluid compartments through their actions on intestine, kidneys, and bones .</a:t>
            </a:r>
          </a:p>
          <a:p>
            <a:pPr algn="justLow" rtl="0" fontAlgn="base"/>
            <a:r>
              <a:rPr lang="en-US" sz="2000" dirty="0" smtClean="0">
                <a:cs typeface="+mj-cs"/>
              </a:rPr>
              <a:t/>
            </a:r>
            <a:br>
              <a:rPr lang="en-US" sz="2000" dirty="0" smtClean="0">
                <a:cs typeface="+mj-cs"/>
              </a:rPr>
            </a:br>
            <a:r>
              <a:rPr lang="en-US" sz="2000" b="1" dirty="0" smtClean="0">
                <a:cs typeface="+mj-cs"/>
              </a:rPr>
              <a:t>Disorders of the Parathyroid Glands:</a:t>
            </a:r>
          </a:p>
          <a:p>
            <a:pPr algn="justLow" rtl="0" fontAlgn="base"/>
            <a:r>
              <a:rPr lang="en-US" sz="2000" dirty="0" smtClean="0">
                <a:cs typeface="+mj-cs"/>
              </a:rPr>
              <a:t>Disorders of the Parathyroid Glands The PTH acts directly on the bones and kidneys and indirectly on the intestine through its effect on the synthesis of 1,25 (OH) 2 D 3 . Its production is regulated by the concentration of serum ionized calcium. Lowering of the serum calcium levels will induce an increased rate of parathyroid hormone secretion</a:t>
            </a:r>
          </a:p>
          <a:p>
            <a:pPr algn="justLow" rtl="0" fontAlgn="base"/>
            <a:r>
              <a:rPr lang="en-US" sz="2000" dirty="0" smtClean="0">
                <a:cs typeface="+mj-cs"/>
              </a:rPr>
              <a:t/>
            </a:r>
            <a:br>
              <a:rPr lang="en-US" sz="2000" dirty="0" smtClean="0">
                <a:cs typeface="+mj-cs"/>
              </a:rPr>
            </a:br>
            <a:r>
              <a:rPr lang="en-US" sz="2000" b="1" dirty="0" smtClean="0">
                <a:cs typeface="+mj-cs"/>
              </a:rPr>
              <a:t>Disorders of the Parathyroid Glands:</a:t>
            </a:r>
          </a:p>
          <a:p>
            <a:pPr algn="justLow" rtl="0" fontAlgn="base"/>
            <a:r>
              <a:rPr lang="en-US" sz="2000" dirty="0" smtClean="0">
                <a:cs typeface="+mj-cs"/>
              </a:rPr>
              <a:t>Disorders of the Parathyroid Glands </a:t>
            </a:r>
            <a:r>
              <a:rPr lang="en-US" sz="2000" dirty="0" err="1" smtClean="0">
                <a:cs typeface="+mj-cs"/>
              </a:rPr>
              <a:t>Calcitonin</a:t>
            </a:r>
            <a:r>
              <a:rPr lang="en-US" sz="2000" dirty="0" smtClean="0">
                <a:cs typeface="+mj-cs"/>
              </a:rPr>
              <a:t> is released by the “C” cells (</a:t>
            </a:r>
            <a:r>
              <a:rPr lang="en-US" sz="2000" dirty="0" err="1" smtClean="0">
                <a:cs typeface="+mj-cs"/>
              </a:rPr>
              <a:t>parafollicular</a:t>
            </a:r>
            <a:r>
              <a:rPr lang="en-US" sz="2000" dirty="0" smtClean="0">
                <a:cs typeface="+mj-cs"/>
              </a:rPr>
              <a:t> cells in the thyroid gland) in response to small increases in plasma ionic calcium. It acts on the kidney and bones to restore the level of calcium to just below a normal set point which in turn inhibits secretion of the hormone.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1196752"/>
            <a:ext cx="85324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0" fontAlgn="base"/>
            <a:r>
              <a:rPr lang="en-US" sz="2400" b="1" dirty="0" smtClean="0">
                <a:cs typeface="+mj-cs"/>
              </a:rPr>
              <a:t>Disorders of the Parathyroid Glands:</a:t>
            </a:r>
          </a:p>
          <a:p>
            <a:pPr algn="justLow" rtl="0" fontAlgn="base"/>
            <a:r>
              <a:rPr lang="en-US" sz="2000" dirty="0" smtClean="0">
                <a:cs typeface="+mj-cs"/>
              </a:rPr>
              <a:t>Disorders of the Parathyroid Glands </a:t>
            </a:r>
            <a:r>
              <a:rPr lang="en-US" sz="2000" dirty="0" err="1" smtClean="0">
                <a:cs typeface="+mj-cs"/>
              </a:rPr>
              <a:t>Calcitonin</a:t>
            </a:r>
            <a:r>
              <a:rPr lang="en-US" sz="2000" dirty="0" smtClean="0">
                <a:cs typeface="+mj-cs"/>
              </a:rPr>
              <a:t> is therefore the physiological antagonist of PTH . The two hormones act in concert to maintain normal concentration of calcium ion in the extracellular fluid.</a:t>
            </a:r>
          </a:p>
          <a:p>
            <a:pPr algn="justLow" rtl="0" fontAlgn="base"/>
            <a:r>
              <a:rPr lang="en-US" sz="2000" dirty="0" smtClean="0">
                <a:cs typeface="+mj-cs"/>
              </a:rPr>
              <a:t/>
            </a:r>
            <a:br>
              <a:rPr lang="en-US" sz="2000" dirty="0" smtClean="0">
                <a:cs typeface="+mj-cs"/>
              </a:rPr>
            </a:br>
            <a:r>
              <a:rPr lang="en-US" sz="2000" b="1" dirty="0" smtClean="0">
                <a:cs typeface="+mj-cs"/>
              </a:rPr>
              <a:t>Disorders of the Parathyroid Function:</a:t>
            </a:r>
          </a:p>
          <a:p>
            <a:pPr algn="justLow" rtl="0" fontAlgn="base"/>
            <a:r>
              <a:rPr lang="en-US" sz="2000" dirty="0" smtClean="0">
                <a:cs typeface="+mj-cs"/>
              </a:rPr>
              <a:t>Disorders of the Parathyroid Function Primary </a:t>
            </a:r>
            <a:r>
              <a:rPr lang="en-US" sz="2000" dirty="0" err="1" smtClean="0">
                <a:cs typeface="+mj-cs"/>
              </a:rPr>
              <a:t>hyperparathyroidismis</a:t>
            </a:r>
            <a:r>
              <a:rPr lang="en-US" sz="2000" dirty="0" smtClean="0">
                <a:cs typeface="+mj-cs"/>
              </a:rPr>
              <a:t> due to excessive production of PTH by one or more of </a:t>
            </a:r>
            <a:r>
              <a:rPr lang="en-US" sz="2000" dirty="0" err="1" smtClean="0">
                <a:cs typeface="+mj-cs"/>
              </a:rPr>
              <a:t>hyperfunctioning</a:t>
            </a:r>
            <a:r>
              <a:rPr lang="en-US" sz="2000" dirty="0" smtClean="0">
                <a:cs typeface="+mj-cs"/>
              </a:rPr>
              <a:t> parathyroid glands. This leads to </a:t>
            </a:r>
            <a:r>
              <a:rPr lang="en-US" sz="2000" dirty="0" err="1" smtClean="0">
                <a:cs typeface="+mj-cs"/>
              </a:rPr>
              <a:t>hyprcalcemia</a:t>
            </a:r>
            <a:r>
              <a:rPr lang="en-US" sz="2000" dirty="0" smtClean="0">
                <a:cs typeface="+mj-cs"/>
              </a:rPr>
              <a:t> which fails to inhibit the gland activity in the normal manner. Hyperparathyroidism</a:t>
            </a:r>
          </a:p>
          <a:p>
            <a:pPr algn="justLow" rtl="0" fontAlgn="base"/>
            <a:r>
              <a:rPr lang="en-US" sz="2000" dirty="0" smtClean="0">
                <a:cs typeface="+mj-cs"/>
              </a:rPr>
              <a:t/>
            </a:r>
            <a:br>
              <a:rPr lang="en-US" sz="2000" dirty="0" smtClean="0">
                <a:cs typeface="+mj-cs"/>
              </a:rPr>
            </a:br>
            <a:r>
              <a:rPr lang="en-US" sz="2000" b="1" dirty="0" smtClean="0">
                <a:cs typeface="+mj-cs"/>
              </a:rPr>
              <a:t>Disorders of the Parathyroid Function:</a:t>
            </a:r>
          </a:p>
          <a:p>
            <a:pPr algn="justLow" rtl="0" fontAlgn="base"/>
            <a:r>
              <a:rPr lang="en-US" sz="2000" dirty="0" smtClean="0">
                <a:cs typeface="+mj-cs"/>
              </a:rPr>
              <a:t>Disorders of the Parathyroid Function The cause of primary hyperparathyroidism is unknown. A genetic factor may be involved. The </a:t>
            </a:r>
            <a:r>
              <a:rPr lang="en-US" sz="2000" dirty="0" err="1" smtClean="0">
                <a:cs typeface="+mj-cs"/>
              </a:rPr>
              <a:t>clonal</a:t>
            </a:r>
            <a:r>
              <a:rPr lang="en-US" sz="2000" dirty="0" smtClean="0">
                <a:cs typeface="+mj-cs"/>
              </a:rPr>
              <a:t> origin of most parathyroid adenomas suggests a defect at the level of the gene controlling the regulation and/or expression of parathyroid hormone. Hyperparathyroidism</a:t>
            </a:r>
            <a:endParaRPr lang="en-US" sz="2000" dirty="0"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bryology and Histology of Thyroid and Parathyroid glands - ppt down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064000" cy="6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PARATHYROID GLANDS. - ppt download"/>
          <p:cNvPicPr>
            <a:picLocks noChangeAspect="1" noChangeArrowheads="1"/>
          </p:cNvPicPr>
          <p:nvPr/>
        </p:nvPicPr>
        <p:blipFill>
          <a:blip r:embed="rId2" cstate="print"/>
          <a:srcRect t="4851"/>
          <a:stretch>
            <a:fillRect/>
          </a:stretch>
        </p:blipFill>
        <p:spPr bwMode="auto">
          <a:xfrm>
            <a:off x="0" y="332656"/>
            <a:ext cx="9144000" cy="6525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PARATHYROID GLANDS. - ppt download"/>
          <p:cNvPicPr>
            <a:picLocks noChangeAspect="1" noChangeArrowheads="1"/>
          </p:cNvPicPr>
          <p:nvPr/>
        </p:nvPicPr>
        <p:blipFill>
          <a:blip r:embed="rId2" cstate="print"/>
          <a:srcRect t="5901"/>
          <a:stretch>
            <a:fillRect/>
          </a:stretch>
        </p:blipFill>
        <p:spPr bwMode="auto">
          <a:xfrm>
            <a:off x="0" y="404664"/>
            <a:ext cx="9144000" cy="64533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PPT - Parathyroid Glands: PowerPoint Presentation, free download - ID:1651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8592000" cy="64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Anatomy of Thyroid and Parathyroid gl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76672"/>
            <a:ext cx="7308000" cy="5481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Parathyroid Gland Professor Zuhair Bashir Kamal. - ppt down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2" y="-457200"/>
            <a:ext cx="9753600" cy="731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0514 Back View Of Thyroid Medical Images For PowerPoint | PowerPoint Slide  Template | Presentation Templates PPT Layout | Presentation De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8640"/>
            <a:ext cx="8015999" cy="601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 descr="Disorders of the Parathyroid Glands |authorSTREAM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1508" name="AutoShape 4" descr="Disorders of the Parathyroid Glands |authorSTREAM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1510" name="AutoShape 6" descr="Disorders of the Parathyroid Glands |authorSTREAM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1512" name="AutoShape 8" descr="Disorders of the Parathyroid Glands |authorSTREAM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1514" name="AutoShape 10" descr="Disorders of the Parathyroid Glands |authorSTREAM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7" name="مستطيل 6"/>
          <p:cNvSpPr/>
          <p:nvPr/>
        </p:nvSpPr>
        <p:spPr>
          <a:xfrm>
            <a:off x="1043608" y="908720"/>
            <a:ext cx="75608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0" fontAlgn="base"/>
            <a:r>
              <a:rPr lang="en-GB" sz="3200" b="1" dirty="0" smtClean="0">
                <a:cs typeface="+mj-cs"/>
              </a:rPr>
              <a:t>DISORDERS OF THE PARATHYROID GLANDS:</a:t>
            </a:r>
          </a:p>
          <a:p>
            <a:pPr algn="justLow" rtl="0" fontAlgn="base"/>
            <a:r>
              <a:rPr lang="en-GB" sz="3200" dirty="0" smtClean="0">
                <a:cs typeface="+mj-cs"/>
              </a:rPr>
              <a:t>DISORDERS OF THE PARATHYROID GLANDS</a:t>
            </a:r>
          </a:p>
          <a:p>
            <a:pPr algn="justLow" rtl="0" fontAlgn="base"/>
            <a:r>
              <a:rPr lang="en-GB" sz="3200" dirty="0" smtClean="0">
                <a:cs typeface="+mj-cs"/>
              </a:rPr>
              <a:t/>
            </a:r>
            <a:br>
              <a:rPr lang="en-GB" sz="3200" dirty="0" smtClean="0">
                <a:cs typeface="+mj-cs"/>
              </a:rPr>
            </a:br>
            <a:r>
              <a:rPr lang="en-GB" sz="3200" b="1" dirty="0" smtClean="0">
                <a:cs typeface="+mj-cs"/>
              </a:rPr>
              <a:t>Disorders of the Parathyroid Glands:</a:t>
            </a:r>
          </a:p>
          <a:p>
            <a:pPr algn="justLow" rtl="0" fontAlgn="base"/>
            <a:r>
              <a:rPr lang="en-GB" sz="3200" dirty="0" smtClean="0">
                <a:cs typeface="+mj-cs"/>
              </a:rPr>
              <a:t>Disorders of the Parathyroid Glands Maintenance of calcium, phosphate and magnesium homeostasis is under the influence of two polypeptide hormones; parathyroid hormone(PTH), and </a:t>
            </a:r>
            <a:r>
              <a:rPr lang="en-GB" sz="3200" dirty="0" err="1" smtClean="0">
                <a:cs typeface="+mj-cs"/>
              </a:rPr>
              <a:t>calcitonin</a:t>
            </a:r>
            <a:r>
              <a:rPr lang="en-GB" sz="3200" dirty="0" smtClean="0">
                <a:cs typeface="+mj-cs"/>
              </a:rPr>
              <a:t> (CT), as well as a sterol </a:t>
            </a:r>
            <a:r>
              <a:rPr lang="en-GB" sz="3200" dirty="0" smtClean="0"/>
              <a:t>hormone, 1,25 </a:t>
            </a:r>
            <a:r>
              <a:rPr lang="en-GB" sz="3200" dirty="0" err="1" smtClean="0"/>
              <a:t>dihydroxy</a:t>
            </a:r>
            <a:r>
              <a:rPr lang="en-GB" sz="3200" dirty="0" smtClean="0"/>
              <a:t> </a:t>
            </a:r>
            <a:r>
              <a:rPr lang="en-GB" sz="3200" dirty="0" err="1" smtClean="0"/>
              <a:t>cholecalciferol</a:t>
            </a:r>
            <a:r>
              <a:rPr lang="en-GB" sz="3200" dirty="0" smtClean="0"/>
              <a:t> (1,25 (OH) 2 D 3 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94</Words>
  <Application>Microsoft Office PowerPoint</Application>
  <PresentationFormat>عرض على الشاشة (3:4)‏</PresentationFormat>
  <Paragraphs>18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Prof. Dr. Muna H. AL-Saeed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Prof. Dr. Muna H. AL-Saeed</dc:title>
  <dc:creator>dell</dc:creator>
  <cp:lastModifiedBy>dell</cp:lastModifiedBy>
  <cp:revision>13</cp:revision>
  <dcterms:created xsi:type="dcterms:W3CDTF">2022-04-19T03:28:50Z</dcterms:created>
  <dcterms:modified xsi:type="dcterms:W3CDTF">2022-04-19T04:21:20Z</dcterms:modified>
</cp:coreProperties>
</file>